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0" r:id="rId3"/>
    <p:sldId id="257" r:id="rId4"/>
    <p:sldId id="264" r:id="rId5"/>
    <p:sldId id="266" r:id="rId6"/>
    <p:sldId id="267" r:id="rId7"/>
    <p:sldId id="271" r:id="rId8"/>
    <p:sldId id="268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6C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711" autoAdjust="0"/>
  </p:normalViewPr>
  <p:slideViewPr>
    <p:cSldViewPr snapToGrid="0" snapToObjects="1">
      <p:cViewPr varScale="1">
        <p:scale>
          <a:sx n="114" d="100"/>
          <a:sy n="114" d="100"/>
        </p:scale>
        <p:origin x="150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58D5CB-B281-44AF-8F09-4E00C86F35A0}" type="datetimeFigureOut">
              <a:rPr lang="en-US" smtClean="0"/>
              <a:t>7/28/2021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DF03AC-AA12-4602-8405-A38D7F885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7523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1E0579A-F3AC-4964-96E7-A171BCF220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493"/>
            <a:ext cx="9144000" cy="6856507"/>
          </a:xfrm>
          <a:prstGeom prst="rect">
            <a:avLst/>
          </a:prstGeom>
        </p:spPr>
      </p:pic>
      <p:sp>
        <p:nvSpPr>
          <p:cNvPr id="13" name="Rectangle 2">
            <a:extLst>
              <a:ext uri="{FF2B5EF4-FFF2-40B4-BE49-F238E27FC236}">
                <a16:creationId xmlns:a16="http://schemas.microsoft.com/office/drawing/2014/main" id="{2637F147-AB30-4034-9DB1-5B9ED3EEB08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914650" y="1447800"/>
            <a:ext cx="5713413" cy="1447800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 lIns="0" tIns="0" rIns="0" bIns="0" anchor="b"/>
          <a:lstStyle>
            <a:lvl1pPr algn="l">
              <a:lnSpc>
                <a:spcPct val="90000"/>
              </a:lnSpc>
              <a:defRPr sz="3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17C63874-81CB-441E-8046-F193877A2A1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914650" y="3016250"/>
            <a:ext cx="5713413" cy="338138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 lIns="0" tIns="0" rIns="0" bIns="0"/>
          <a:lstStyle>
            <a:lvl1pPr marL="0" indent="0">
              <a:lnSpc>
                <a:spcPct val="70000"/>
              </a:lnSpc>
              <a:buFont typeface="Times" pitchFamily="1" charset="0"/>
              <a:buNone/>
              <a:defRPr sz="2400" i="1">
                <a:solidFill>
                  <a:schemeClr val="bg1"/>
                </a:solidFill>
                <a:latin typeface="Times New Roman" pitchFamily="1" charset="0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lang="en-US" sz="3400" b="1" kern="1200" dirty="0">
                <a:solidFill>
                  <a:srgbClr val="026CB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3951"/>
            <a:ext cx="8229600" cy="5225148"/>
          </a:xfrm>
          <a:prstGeom prst="rect">
            <a:avLst/>
          </a:prstGeom>
        </p:spPr>
        <p:txBody>
          <a:bodyPr>
            <a:normAutofit/>
          </a:bodyPr>
          <a:lstStyle>
            <a:lvl1pPr marL="5715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7155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4FF2CD-BA5E-4F5E-9E46-CE56402EFD8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CA70B621-2899-4FD6-A421-16CF4EA381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55755" y="6224589"/>
            <a:ext cx="2057400" cy="2286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E9239737-B420-4996-9ED1-EC20511DB2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224589"/>
            <a:ext cx="3086100" cy="228601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F8BC1-8D13-42CA-86FE-674C1FD882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224588"/>
            <a:ext cx="685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0682852-896F-4D03-80A4-C3B400458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733554"/>
            <a:ext cx="7886700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1" kern="1200" dirty="0">
                <a:solidFill>
                  <a:srgbClr val="026CB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607F6EC-8D7E-407F-8BC8-2DDB31176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613279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DD9F59-37FD-42C3-8CE9-D4D078CB1A9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4ED5DD51-C96C-47C3-ABA9-E8A22C1CD1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55755" y="6224589"/>
            <a:ext cx="2057400" cy="2286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2CA5BF17-E2D6-44AC-9BB4-5447155E05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224589"/>
            <a:ext cx="3086100" cy="228601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663442A2-FB29-49C4-B1F2-A2EE588F81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224588"/>
            <a:ext cx="685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33475"/>
            <a:ext cx="4038600" cy="500231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33475"/>
            <a:ext cx="4038600" cy="500231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46F377F-A4EE-4D75-9EC1-AF1F92F2A27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076D06B0-0C87-4786-B61E-E14E3966F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60F17D1-2328-435E-AB9E-8531B9F6A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4C5FB7E-0D87-411F-AE05-3A243160B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lang="en-US" sz="3400" b="1" kern="1200" dirty="0">
                <a:solidFill>
                  <a:srgbClr val="026CB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A7091F4-5FFD-438F-A212-EB5315A204A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CDC11A-900E-4BEA-937D-8D05396173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5182" y="6224589"/>
            <a:ext cx="2057400" cy="2286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61FDCF-9805-4A9C-9704-41DBE522E4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224589"/>
            <a:ext cx="3086100" cy="228601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890F7E-7020-4B63-BAF6-BE63EAA4A5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224588"/>
            <a:ext cx="685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hyperlink" Target="https://ppodtech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hyperlink" Target="https://flame.wisc.edu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jhollist.github.io/cc_buoy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">
            <a:extLst>
              <a:ext uri="{FF2B5EF4-FFF2-40B4-BE49-F238E27FC236}">
                <a16:creationId xmlns:a16="http://schemas.microsoft.com/office/drawing/2014/main" id="{2637F147-AB30-4034-9DB1-5B9ED3EEB08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914650" y="1447800"/>
            <a:ext cx="5713413" cy="1447800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/>
          <a:lstStyle/>
          <a:p>
            <a:pPr marL="0" lvl="0" indent="0">
              <a:buNone/>
            </a:pPr>
            <a:r>
              <a:rPr dirty="0"/>
              <a:t>High </a:t>
            </a:r>
            <a:r>
              <a:rPr lang="en-US" dirty="0"/>
              <a:t>r</a:t>
            </a:r>
            <a:r>
              <a:rPr dirty="0"/>
              <a:t>esolution </a:t>
            </a:r>
            <a:r>
              <a:rPr lang="en-US" dirty="0"/>
              <a:t>d</a:t>
            </a:r>
            <a:r>
              <a:rPr dirty="0"/>
              <a:t>ynamics of HABs</a:t>
            </a:r>
            <a:r>
              <a:rPr lang="en-US" dirty="0"/>
              <a:t> in two Cape Cod ponds</a:t>
            </a:r>
            <a:endParaRPr dirty="0"/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17C63874-81CB-441E-8046-F193877A2A1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914650" y="3016250"/>
            <a:ext cx="5713413" cy="338138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/>
          <a:lstStyle/>
          <a:p>
            <a:pPr marL="0" lvl="0" indent="0">
              <a:buNone/>
            </a:pPr>
            <a:br>
              <a:rPr dirty="0"/>
            </a:br>
            <a:br>
              <a:rPr dirty="0"/>
            </a:br>
            <a:r>
              <a:rPr dirty="0"/>
              <a:t>Jeff Hollister</a:t>
            </a:r>
            <a:r>
              <a:rPr lang="en-US" dirty="0"/>
              <a:t>, Stephen Shivers, Betty Kreakie, Don Cobb, Sophie Fournier, Laura Erban, Tara Burke</a:t>
            </a:r>
            <a:endParaRPr dirty="0"/>
          </a:p>
        </p:txBody>
      </p:sp>
      <p:sp>
        <p:nvSpPr>
          <p:cNvPr id="2" name=" 1"/>
          <p:cNvSpPr/>
          <p:nvPr/>
        </p:nvSpPr>
        <p:spPr/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t>Why High Resolution?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772836" y="1061695"/>
            <a:ext cx="4198690" cy="5225148"/>
          </a:xfrm>
        </p:spPr>
        <p:txBody>
          <a:bodyPr>
            <a:normAutofit/>
          </a:bodyPr>
          <a:lstStyle/>
          <a:p>
            <a:pPr lvl="1"/>
            <a:r>
              <a:rPr dirty="0"/>
              <a:t>Why High Resolution?</a:t>
            </a:r>
          </a:p>
          <a:p>
            <a:pPr lvl="2"/>
            <a:r>
              <a:rPr dirty="0"/>
              <a:t>We know the general process (nutrients and temperature)</a:t>
            </a:r>
          </a:p>
          <a:p>
            <a:pPr lvl="2"/>
            <a:r>
              <a:rPr dirty="0"/>
              <a:t>Don’t know fine scale triggers</a:t>
            </a:r>
          </a:p>
          <a:p>
            <a:pPr lvl="2"/>
            <a:r>
              <a:rPr lang="en-US" dirty="0"/>
              <a:t>Forecasting/prediction requires high resolution</a:t>
            </a:r>
          </a:p>
          <a:p>
            <a:pPr lvl="3"/>
            <a:r>
              <a:rPr lang="en-US" dirty="0" err="1"/>
              <a:t>Butitta</a:t>
            </a:r>
            <a:r>
              <a:rPr lang="en-US" dirty="0"/>
              <a:t> et al 2017 </a:t>
            </a:r>
          </a:p>
          <a:p>
            <a:pPr lvl="4"/>
            <a:r>
              <a:rPr lang="en-US" dirty="0"/>
              <a:t>3500 points in 2.5 ha/6 acre lake</a:t>
            </a:r>
          </a:p>
          <a:p>
            <a:pPr lvl="3"/>
            <a:r>
              <a:rPr lang="en-US" dirty="0"/>
              <a:t>Ortiz el al. 2020</a:t>
            </a:r>
          </a:p>
          <a:p>
            <a:pPr lvl="4"/>
            <a:r>
              <a:rPr lang="en-US" dirty="0"/>
              <a:t>every 15 minutes</a:t>
            </a:r>
          </a:p>
          <a:p>
            <a:pPr lvl="3"/>
            <a:r>
              <a:rPr lang="en-US" dirty="0"/>
              <a:t>Wilkinson et al. 2018</a:t>
            </a:r>
          </a:p>
          <a:p>
            <a:pPr lvl="4"/>
            <a:r>
              <a:rPr lang="en-US" dirty="0"/>
              <a:t>every 5 minutes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9C5D17-AF2E-496A-BB0E-08496F0BB9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7" descr="../figures/rhody_ponds_timescale.jpg">
            <a:extLst>
              <a:ext uri="{FF2B5EF4-FFF2-40B4-BE49-F238E27FC236}">
                <a16:creationId xmlns:a16="http://schemas.microsoft.com/office/drawing/2014/main" id="{1EE37835-F198-453E-A1A4-8A694A937144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25186" y="1522660"/>
            <a:ext cx="5849279" cy="350234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t>Where, When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dirty="0"/>
              <a:t>Shubael Pond and Hamblin Pond</a:t>
            </a:r>
          </a:p>
          <a:p>
            <a:pPr lvl="2"/>
            <a:r>
              <a:rPr dirty="0"/>
              <a:t>Compliments SDR</a:t>
            </a:r>
          </a:p>
          <a:p>
            <a:pPr lvl="2"/>
            <a:r>
              <a:rPr dirty="0">
                <a:hlinkClick r:id="rId2"/>
              </a:rPr>
              <a:t>A-pod</a:t>
            </a:r>
            <a:r>
              <a:rPr lang="en-US" dirty="0"/>
              <a:t> deployment? </a:t>
            </a:r>
            <a:endParaRPr dirty="0">
              <a:hlinkClick r:id="rId2"/>
            </a:endParaRPr>
          </a:p>
          <a:p>
            <a:pPr lvl="1"/>
            <a:r>
              <a:rPr dirty="0"/>
              <a:t>June to November</a:t>
            </a:r>
          </a:p>
          <a:p>
            <a:pPr lvl="2"/>
            <a:r>
              <a:rPr dirty="0"/>
              <a:t>Started 2021</a:t>
            </a:r>
          </a:p>
        </p:txBody>
      </p:sp>
      <p:pic>
        <p:nvPicPr>
          <p:cNvPr id="5" name="Picture 4" descr="../figures/cape_pond_map.jpg">
            <a:extLst>
              <a:ext uri="{FF2B5EF4-FFF2-40B4-BE49-F238E27FC236}">
                <a16:creationId xmlns:a16="http://schemas.microsoft.com/office/drawing/2014/main" id="{5142B2EF-9A26-4777-8C6A-60AC1726DA22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279165" y="3099545"/>
            <a:ext cx="4740091" cy="3555068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4" name="Picture 3" descr="../figures/coarse_cape_map.jpg">
            <a:extLst>
              <a:ext uri="{FF2B5EF4-FFF2-40B4-BE49-F238E27FC236}">
                <a16:creationId xmlns:a16="http://schemas.microsoft.com/office/drawing/2014/main" id="{669C6595-209F-4D3C-9AED-F1BC3E47BA81}"/>
              </a:ext>
            </a:extLst>
          </p:cNvPr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5343630" y="1746774"/>
            <a:ext cx="2995181" cy="224638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881F8-17F9-4DF2-8E10-295D2048F2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3</a:t>
            </a:fld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rPr dirty="0"/>
              <a:t>How: HABS over space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48942"/>
            <a:ext cx="4743974" cy="5225148"/>
          </a:xfrm>
        </p:spPr>
        <p:txBody>
          <a:bodyPr/>
          <a:lstStyle/>
          <a:p>
            <a:pPr lvl="1"/>
            <a:r>
              <a:rPr dirty="0"/>
              <a:t>Fast Limnological Automated </a:t>
            </a:r>
            <a:r>
              <a:rPr dirty="0" err="1"/>
              <a:t>Measurments</a:t>
            </a:r>
            <a:r>
              <a:rPr dirty="0"/>
              <a:t> (</a:t>
            </a:r>
            <a:r>
              <a:rPr dirty="0" err="1"/>
              <a:t>FLAMe</a:t>
            </a:r>
            <a:r>
              <a:rPr dirty="0"/>
              <a:t>)</a:t>
            </a:r>
          </a:p>
          <a:p>
            <a:pPr lvl="2"/>
            <a:r>
              <a:rPr dirty="0"/>
              <a:t>University of Wisconsin Center for Limnology: </a:t>
            </a:r>
            <a:r>
              <a:rPr dirty="0">
                <a:hlinkClick r:id="rId2"/>
              </a:rPr>
              <a:t>https://flame.wisc.edu</a:t>
            </a:r>
          </a:p>
          <a:p>
            <a:pPr lvl="2"/>
            <a:r>
              <a:rPr dirty="0"/>
              <a:t>On-board flow through system</a:t>
            </a:r>
          </a:p>
          <a:p>
            <a:pPr lvl="2"/>
            <a:r>
              <a:rPr dirty="0"/>
              <a:t>Multiparameter Sonde</a:t>
            </a:r>
          </a:p>
          <a:p>
            <a:pPr lvl="2"/>
            <a:r>
              <a:rPr dirty="0"/>
              <a:t>Optical nitrate sensor</a:t>
            </a:r>
          </a:p>
          <a:p>
            <a:pPr lvl="2"/>
            <a:r>
              <a:rPr dirty="0"/>
              <a:t>Measurements approx. every 20 meters</a:t>
            </a:r>
          </a:p>
          <a:p>
            <a:pPr lvl="2"/>
            <a:r>
              <a:rPr dirty="0"/>
              <a:t>Twice a month</a:t>
            </a:r>
          </a:p>
          <a:p>
            <a:pPr lvl="2"/>
            <a:r>
              <a:rPr dirty="0"/>
              <a:t>Work in progress!</a:t>
            </a:r>
          </a:p>
        </p:txBody>
      </p:sp>
      <p:pic>
        <p:nvPicPr>
          <p:cNvPr id="4" name="Picture 3" descr="../pictures/flame_pics/flame_build_1.jpg">
            <a:extLst>
              <a:ext uri="{FF2B5EF4-FFF2-40B4-BE49-F238E27FC236}">
                <a16:creationId xmlns:a16="http://schemas.microsoft.com/office/drawing/2014/main" id="{1D03BD1E-7535-44BD-A64C-5E9117B58C27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823272" y="897944"/>
            <a:ext cx="4103779" cy="547614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FFE8C5-4CB8-40E4-96A0-4E44CD2502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../pictures/flame_pics/uw_flame_mendota_example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9254" y="539812"/>
            <a:ext cx="7465492" cy="577837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33D433-E208-4EDA-B41D-D6962BB86A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5</a:t>
            </a:fld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rPr dirty="0"/>
              <a:t>How: HABS over 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47782"/>
            <a:ext cx="4467137" cy="5503352"/>
          </a:xfrm>
        </p:spPr>
        <p:txBody>
          <a:bodyPr/>
          <a:lstStyle/>
          <a:p>
            <a:pPr lvl="1"/>
            <a:r>
              <a:rPr dirty="0" err="1"/>
              <a:t>Nexsens</a:t>
            </a:r>
            <a:r>
              <a:rPr dirty="0"/>
              <a:t> CB-150 Buoy</a:t>
            </a:r>
          </a:p>
          <a:p>
            <a:pPr lvl="2"/>
            <a:r>
              <a:rPr dirty="0"/>
              <a:t>Multiparameter sonde</a:t>
            </a:r>
          </a:p>
          <a:p>
            <a:pPr lvl="3"/>
            <a:r>
              <a:rPr dirty="0"/>
              <a:t>Temperature, dissolved oxygen, pH, conductivity, </a:t>
            </a:r>
            <a:r>
              <a:rPr dirty="0" err="1"/>
              <a:t>tubirdity</a:t>
            </a:r>
            <a:r>
              <a:rPr dirty="0"/>
              <a:t>, FDOM, chlorophyll, phycocyanin</a:t>
            </a:r>
          </a:p>
          <a:p>
            <a:pPr lvl="2"/>
            <a:r>
              <a:rPr dirty="0"/>
              <a:t>Optical nitrate sensor</a:t>
            </a:r>
          </a:p>
          <a:p>
            <a:pPr lvl="2"/>
            <a:r>
              <a:rPr dirty="0"/>
              <a:t>Weather station</a:t>
            </a:r>
          </a:p>
          <a:p>
            <a:pPr lvl="1"/>
            <a:r>
              <a:rPr dirty="0"/>
              <a:t>FieldKit Water with solar</a:t>
            </a:r>
          </a:p>
          <a:p>
            <a:pPr lvl="2"/>
            <a:r>
              <a:rPr dirty="0"/>
              <a:t>Temperature, dissolved oxygen, pH, conductivity</a:t>
            </a:r>
          </a:p>
          <a:p>
            <a:pPr lvl="1"/>
            <a:r>
              <a:rPr dirty="0"/>
              <a:t>Fixed location</a:t>
            </a:r>
          </a:p>
          <a:p>
            <a:pPr lvl="1"/>
            <a:r>
              <a:rPr dirty="0"/>
              <a:t>Every 15 minutes</a:t>
            </a:r>
          </a:p>
        </p:txBody>
      </p:sp>
      <p:pic>
        <p:nvPicPr>
          <p:cNvPr id="4" name="Picture 3" descr="../pictures/buoy_pics/hamblin_buoy.jpg">
            <a:extLst>
              <a:ext uri="{FF2B5EF4-FFF2-40B4-BE49-F238E27FC236}">
                <a16:creationId xmlns:a16="http://schemas.microsoft.com/office/drawing/2014/main" id="{970CDACB-42EC-4EA4-82AA-501447B6E8B8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366468" y="2327267"/>
            <a:ext cx="3284291" cy="4382609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5" name="Picture 4" descr="../pictures/cheap_pics/FK-Water-Solar_4-Probe-Cables-Solar.jpg">
            <a:extLst>
              <a:ext uri="{FF2B5EF4-FFF2-40B4-BE49-F238E27FC236}">
                <a16:creationId xmlns:a16="http://schemas.microsoft.com/office/drawing/2014/main" id="{5D13EF3A-276B-42B7-92E8-B822058485BC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721292" y="615915"/>
            <a:ext cx="3343728" cy="222734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A0E54-245E-476E-A117-E1C042A9D8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6</a:t>
            </a:fld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t>Preliminary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Shhhh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3AB07D-2613-426C-870A-47B8412403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7</a:t>
            </a:fld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../pictures/buoy_pics/happy_field_crew.jp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92200" y="819150"/>
            <a:ext cx="69596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94D98B84-8032-4811-B091-4DC76A923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rPr dirty="0"/>
              <a:t>Questions: Happy Field Crew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A97202-3D20-49BE-B175-B0C8AA3EB8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8</a:t>
            </a:fld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221</Words>
  <Application>Microsoft Office PowerPoint</Application>
  <PresentationFormat>On-screen Show (4:3)</PresentationFormat>
  <Paragraphs>48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Times</vt:lpstr>
      <vt:lpstr>Times New Roman</vt:lpstr>
      <vt:lpstr>Office Theme</vt:lpstr>
      <vt:lpstr>High resolution dynamics of HABs in two Cape Cod ponds</vt:lpstr>
      <vt:lpstr>Why High Resolution?</vt:lpstr>
      <vt:lpstr>Where, When</vt:lpstr>
      <vt:lpstr>How: HABS over space</vt:lpstr>
      <vt:lpstr>PowerPoint Presentation</vt:lpstr>
      <vt:lpstr>How: HABS over time</vt:lpstr>
      <vt:lpstr>Preliminary Results</vt:lpstr>
      <vt:lpstr>Questions: Happy Field Crew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5</TotalTime>
  <Words>738</Words>
  <Application>Microsoft Office PowerPoint</Application>
  <PresentationFormat>On-screen Show (4:3)</PresentationFormat>
  <Paragraphs>165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Courier</vt:lpstr>
      <vt:lpstr>Times</vt:lpstr>
      <vt:lpstr>Times New Roman</vt:lpstr>
      <vt:lpstr>Office Theme</vt:lpstr>
      <vt:lpstr>Two steps forward, one step back:</vt:lpstr>
      <vt:lpstr>The story</vt:lpstr>
      <vt:lpstr>The cast</vt:lpstr>
      <vt:lpstr>Two steps forward: R</vt:lpstr>
      <vt:lpstr>One step back: R</vt:lpstr>
      <vt:lpstr>Progress: R</vt:lpstr>
      <vt:lpstr>Two steps forward: GitHub</vt:lpstr>
      <vt:lpstr>One step back: GitHub</vt:lpstr>
      <vt:lpstr>Progress: GitHub</vt:lpstr>
      <vt:lpstr>Two steps forward: Pre-prints and post-publication review</vt:lpstr>
      <vt:lpstr>One step back: Pre-prints and post-publication review</vt:lpstr>
      <vt:lpstr>Progress: Pre-prints and post-publication review</vt:lpstr>
      <vt:lpstr>Two steps forward: Code review</vt:lpstr>
      <vt:lpstr>One step back: Code review</vt:lpstr>
      <vt:lpstr>Progress: Code review</vt:lpstr>
      <vt:lpstr>Two steps forward: Licensing</vt:lpstr>
      <vt:lpstr>One step back: Licensing</vt:lpstr>
      <vt:lpstr>Progress: Licensing</vt:lpstr>
      <vt:lpstr>Two steps forward: Shiny</vt:lpstr>
      <vt:lpstr>One step back: Shiny</vt:lpstr>
      <vt:lpstr>Progress: Shiny</vt:lpstr>
      <vt:lpstr>Unorganized parting thoughts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 Resolution Dynamics of HABs</dc:title>
  <dc:creator>Jeff Hollister</dc:creator>
  <cp:keywords/>
  <cp:lastModifiedBy>Hollister, Jeff</cp:lastModifiedBy>
  <cp:revision>11</cp:revision>
  <dcterms:created xsi:type="dcterms:W3CDTF">2021-07-28T13:41:04Z</dcterms:created>
  <dcterms:modified xsi:type="dcterms:W3CDTF">2021-07-28T17:58:18Z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7/28/2021</vt:lpwstr>
  </property>
  <property fmtid="{D5CDD505-2E9C-101B-9397-08002B2CF9AE}" pid="3" name="output">
    <vt:lpwstr/>
  </property>
</Properties>
</file>